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BD03"/>
    <a:srgbClr val="C704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07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13BA7B08-7C44-486F-8429-259C491464F3}" type="datetimeFigureOut">
              <a:rPr lang="ru-RU" smtClean="0"/>
              <a:t>26.02.2021</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5CFB5D94-479C-45F0-A393-051523FD3FEF}"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3BA7B08-7C44-486F-8429-259C491464F3}" type="datetimeFigureOut">
              <a:rPr lang="ru-RU" smtClean="0"/>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FB5D94-479C-45F0-A393-051523FD3FE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3BA7B08-7C44-486F-8429-259C491464F3}" type="datetimeFigureOut">
              <a:rPr lang="ru-RU" smtClean="0"/>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FB5D94-479C-45F0-A393-051523FD3FE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13BA7B08-7C44-486F-8429-259C491464F3}" type="datetimeFigureOut">
              <a:rPr lang="ru-RU" smtClean="0"/>
              <a:t>26.02.2021</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5CFB5D94-479C-45F0-A393-051523FD3FE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13BA7B08-7C44-486F-8429-259C491464F3}" type="datetimeFigureOut">
              <a:rPr lang="ru-RU" smtClean="0"/>
              <a:t>26.02.2021</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5CFB5D94-479C-45F0-A393-051523FD3FEF}" type="slidenum">
              <a:rPr lang="ru-RU" smtClean="0"/>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13BA7B08-7C44-486F-8429-259C491464F3}" type="datetimeFigureOut">
              <a:rPr lang="ru-RU" smtClean="0"/>
              <a:t>26.02.2021</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5CFB5D94-479C-45F0-A393-051523FD3FEF}"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13BA7B08-7C44-486F-8429-259C491464F3}" type="datetimeFigureOut">
              <a:rPr lang="ru-RU" smtClean="0"/>
              <a:t>26.02.2021</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5CFB5D94-479C-45F0-A393-051523FD3FEF}"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13BA7B08-7C44-486F-8429-259C491464F3}" type="datetimeFigureOut">
              <a:rPr lang="ru-RU" smtClean="0"/>
              <a:t>26.02.2021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CFB5D94-479C-45F0-A393-051523FD3FE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13BA7B08-7C44-486F-8429-259C491464F3}" type="datetimeFigureOut">
              <a:rPr lang="ru-RU" smtClean="0"/>
              <a:t>26.02.2021</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5CFB5D94-479C-45F0-A393-051523FD3FE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13BA7B08-7C44-486F-8429-259C491464F3}" type="datetimeFigureOut">
              <a:rPr lang="ru-RU" smtClean="0"/>
              <a:t>26.02.2021</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5CFB5D94-479C-45F0-A393-051523FD3FEF}"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13BA7B08-7C44-486F-8429-259C491464F3}" type="datetimeFigureOut">
              <a:rPr lang="ru-RU" smtClean="0"/>
              <a:t>26.02.2021</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5CFB5D94-479C-45F0-A393-051523FD3FEF}"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3BA7B08-7C44-486F-8429-259C491464F3}" type="datetimeFigureOut">
              <a:rPr lang="ru-RU" smtClean="0"/>
              <a:t>26.02.2021</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5CFB5D94-479C-45F0-A393-051523FD3FEF}"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dirty="0" smtClean="0"/>
              <a:t>Система гигиенического обеспечения в туризме</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8088.jpg"/>
          <p:cNvPicPr>
            <a:picLocks noGrp="1" noChangeAspect="1"/>
          </p:cNvPicPr>
          <p:nvPr>
            <p:ph idx="1"/>
          </p:nvPr>
        </p:nvPicPr>
        <p:blipFill>
          <a:blip r:embed="rId2"/>
          <a:stretch>
            <a:fillRect/>
          </a:stretch>
        </p:blipFill>
        <p:spPr>
          <a:xfrm>
            <a:off x="0" y="0"/>
            <a:ext cx="4572000" cy="5357826"/>
          </a:xfrm>
          <a:prstGeom prst="rect">
            <a:avLst/>
          </a:prstGeom>
        </p:spPr>
      </p:pic>
      <p:pic>
        <p:nvPicPr>
          <p:cNvPr id="5" name="Рисунок 4" descr="оде.jpg"/>
          <p:cNvPicPr>
            <a:picLocks noChangeAspect="1"/>
          </p:cNvPicPr>
          <p:nvPr/>
        </p:nvPicPr>
        <p:blipFill>
          <a:blip r:embed="rId3"/>
          <a:stretch>
            <a:fillRect/>
          </a:stretch>
        </p:blipFill>
        <p:spPr>
          <a:xfrm>
            <a:off x="4572001" y="1571612"/>
            <a:ext cx="4572000" cy="528638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454808"/>
          </a:xfrm>
        </p:spPr>
        <p:txBody>
          <a:bodyPr>
            <a:normAutofit/>
          </a:bodyPr>
          <a:lstStyle/>
          <a:p>
            <a:r>
              <a:rPr lang="ru-RU" sz="2000" dirty="0" smtClean="0"/>
              <a:t>В снаряжение туриста входят: запасная одежда, хозяйственный инвентарь, ремонтный набор, продукты питания. В туристской группе обязательно должна быть аптечка с необходимым набором лекарств и перевязочного материала. Все снаряжение укладывается в рюкзак. Он должен быть вместительным, удобным (желательно с двумя отделениями). Мягкие вещи размещаются в отделении, расположенном ближе к спине туриста: они защищают ее от твердых предметов, которые находятся в основном отделении. Лямки рюкзака должны быть достаточно широкими, чтобы не резать плечи. К лямкам рекомендуется подшивать полосы фетра или сукна в несколько слоёв.</a:t>
            </a:r>
            <a:endParaRPr lang="ru-RU" sz="1600" dirty="0"/>
          </a:p>
        </p:txBody>
      </p:sp>
      <p:pic>
        <p:nvPicPr>
          <p:cNvPr id="8" name="Рисунок 7" descr="unnamed (1).jpg"/>
          <p:cNvPicPr>
            <a:picLocks noChangeAspect="1"/>
          </p:cNvPicPr>
          <p:nvPr/>
        </p:nvPicPr>
        <p:blipFill>
          <a:blip r:embed="rId2"/>
          <a:srcRect l="22146" t="3315" r="25837" b="4420"/>
          <a:stretch>
            <a:fillRect/>
          </a:stretch>
        </p:blipFill>
        <p:spPr>
          <a:xfrm>
            <a:off x="6357950" y="3643314"/>
            <a:ext cx="2536629" cy="3005489"/>
          </a:xfrm>
          <a:prstGeom prst="rect">
            <a:avLst/>
          </a:prstGeom>
        </p:spPr>
      </p:pic>
      <p:pic>
        <p:nvPicPr>
          <p:cNvPr id="7" name="Рисунок 6" descr="апт.jfif"/>
          <p:cNvPicPr>
            <a:picLocks noChangeAspect="1"/>
          </p:cNvPicPr>
          <p:nvPr/>
        </p:nvPicPr>
        <p:blipFill>
          <a:blip r:embed="rId3"/>
          <a:stretch>
            <a:fillRect/>
          </a:stretch>
        </p:blipFill>
        <p:spPr>
          <a:xfrm>
            <a:off x="0" y="3357562"/>
            <a:ext cx="3683732" cy="2238379"/>
          </a:xfrm>
          <a:prstGeom prst="rect">
            <a:avLst/>
          </a:prstGeom>
        </p:spPr>
      </p:pic>
      <p:pic>
        <p:nvPicPr>
          <p:cNvPr id="4" name="Рисунок 3" descr="палатка.jfif"/>
          <p:cNvPicPr>
            <a:picLocks noChangeAspect="1"/>
          </p:cNvPicPr>
          <p:nvPr/>
        </p:nvPicPr>
        <p:blipFill>
          <a:blip r:embed="rId4"/>
          <a:stretch>
            <a:fillRect/>
          </a:stretch>
        </p:blipFill>
        <p:spPr>
          <a:xfrm>
            <a:off x="3428992" y="4569733"/>
            <a:ext cx="2857488" cy="2288267"/>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14356"/>
          </a:xfrm>
        </p:spPr>
        <p:txBody>
          <a:bodyPr>
            <a:normAutofit/>
          </a:bodyPr>
          <a:lstStyle/>
          <a:p>
            <a:pPr algn="ctr"/>
            <a:r>
              <a:rPr lang="ru-RU" sz="2400" dirty="0" smtClean="0"/>
              <a:t>Организация питания и водоснабжения</a:t>
            </a:r>
            <a:endParaRPr lang="ru-RU" sz="2400" dirty="0"/>
          </a:p>
        </p:txBody>
      </p:sp>
      <p:sp>
        <p:nvSpPr>
          <p:cNvPr id="3" name="Содержимое 2"/>
          <p:cNvSpPr>
            <a:spLocks noGrp="1"/>
          </p:cNvSpPr>
          <p:nvPr>
            <p:ph idx="1"/>
          </p:nvPr>
        </p:nvSpPr>
        <p:spPr>
          <a:xfrm>
            <a:off x="428596" y="714356"/>
            <a:ext cx="8229600" cy="5929354"/>
          </a:xfrm>
        </p:spPr>
        <p:txBody>
          <a:bodyPr>
            <a:normAutofit/>
          </a:bodyPr>
          <a:lstStyle/>
          <a:p>
            <a:r>
              <a:rPr lang="ru-RU" sz="1600" dirty="0" smtClean="0"/>
              <a:t>При подборе продуктов определяют, какие из них будут взяты в поход, а какие приобретаются в пути. В поход следует брать продукты, которые при малом объеме обладают высокой калорийностью и содержат все необходимые питательные вещества, долго не портятся и быстро развариваются.</a:t>
            </a:r>
          </a:p>
          <a:p>
            <a:r>
              <a:rPr lang="ru-RU" sz="1600" b="1" i="1" dirty="0" smtClean="0"/>
              <a:t>Рекомендуется следующий набор пищевых продуктов</a:t>
            </a:r>
            <a:r>
              <a:rPr lang="ru-RU" sz="1600" dirty="0" smtClean="0"/>
              <a:t>: хлеб, мясные и рыбные консервы, сгущенное молоко, масло, сыр, супы-концентраты, мясные кубики, лапша, каши-концентраты, сахар, чай, кофе, соль, приправы и др.</a:t>
            </a:r>
          </a:p>
          <a:p>
            <a:r>
              <a:rPr lang="ru-RU" sz="1600" dirty="0" smtClean="0"/>
              <a:t> Во время походов желательно трехразовое питание со следующим распределением суточной калорийности: завтрак – 35 %, обед – 40 %, ужин – 25 %. Суточный пищевой рацион туриста (вес тела 70 кг) должен иметь калорийность 3500 ккал и содержать 110–120 г белков, 80–90 г. жиров, 625-650г. углеводов.</a:t>
            </a:r>
            <a:endParaRPr lang="ru-RU" sz="2100" dirty="0"/>
          </a:p>
        </p:txBody>
      </p:sp>
      <p:pic>
        <p:nvPicPr>
          <p:cNvPr id="4" name="Рисунок 3" descr="еда.jpg"/>
          <p:cNvPicPr>
            <a:picLocks noChangeAspect="1"/>
          </p:cNvPicPr>
          <p:nvPr/>
        </p:nvPicPr>
        <p:blipFill>
          <a:blip r:embed="rId2"/>
          <a:stretch>
            <a:fillRect/>
          </a:stretch>
        </p:blipFill>
        <p:spPr>
          <a:xfrm>
            <a:off x="5429256" y="4214818"/>
            <a:ext cx="3024182" cy="2268137"/>
          </a:xfrm>
          <a:prstGeom prst="rect">
            <a:avLst/>
          </a:prstGeom>
        </p:spPr>
      </p:pic>
      <p:pic>
        <p:nvPicPr>
          <p:cNvPr id="5" name="Рисунок 4" descr="е.jpg"/>
          <p:cNvPicPr>
            <a:picLocks noChangeAspect="1"/>
          </p:cNvPicPr>
          <p:nvPr/>
        </p:nvPicPr>
        <p:blipFill>
          <a:blip r:embed="rId3"/>
          <a:stretch>
            <a:fillRect/>
          </a:stretch>
        </p:blipFill>
        <p:spPr>
          <a:xfrm>
            <a:off x="1000100" y="4500570"/>
            <a:ext cx="2786082" cy="2089562"/>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169080"/>
          </a:xfrm>
        </p:spPr>
        <p:txBody>
          <a:bodyPr>
            <a:normAutofit fontScale="47500" lnSpcReduction="20000"/>
          </a:bodyPr>
          <a:lstStyle/>
          <a:p>
            <a:r>
              <a:rPr lang="ru-RU" dirty="0" smtClean="0"/>
              <a:t>В походах по высокогорью в первые дни заметно снижается аппетит, а через 3-6 дней, по мере адаптации организма к высоте, туристы начинают съедать дневной рацион полностью, а к концу похода даже усиленный паек может оказаться мал. Снижение аппетита физиологически обусловлено перераспределением кровообращения путем увеличения кровотока к мозгу и обеднения его в органах брюшной полости. Поэтому пытаться съесть свой рацион через силу в первые дни адаптации не только бесполезно, но и вредно. В связи с этим А.Алексеев предложил «плавающую» раскладку для горных походов. В первые 2-3 дня калорийность не должна превышать 2400-2600 ккал в день. По мере адаптации, к 5-6му дню, рацион увеличивают до 3000-3200 ккал. Если же походы длинные и акклиматизация не наступила, рацион не поднимается выше первоначального уровня еще 2-3 дня. В основной части маршрута, после тяжелой работы, возможно снижение аппетита на почве перераспределения кровообращения во внутренних органах при физической нагрузке в условиях высоты; организм не может усвоить 5000 ккал в штурмовые дни, поэтому на основной части маршрута применяется рацион, не превышающий 3300-3400 ккал, и хотя при этом участники похода ощущают голод, калорийность увеличивать нельзя, чтобы избежать перегрузки рюкзаков, либо нужно заранее сделать заброску. </a:t>
            </a:r>
            <a:r>
              <a:rPr lang="ru-RU" b="1" dirty="0" smtClean="0"/>
              <a:t>Замечено что на больших высотах меняется или извращается вкус. У некоторых людей появляется потребность в кислой, соленой, сладкой еде или отвращение к жирной пище</a:t>
            </a:r>
            <a:r>
              <a:rPr lang="ru-RU" dirty="0" smtClean="0"/>
              <a:t>. В связи с этим необходимо включать в состав рациона дополнительное количество сахара, а также специи и пряности: корицу, перец, лавровый лист, лук, чеснок, томатный соус, хрен, перец и т.п. Меняется потребность организма в тех или иных веществах. Так диета с преимущественным содержанием углеводов благотворно влияет на организм при быстром подъеме на высоту. При таком рационе переносимость физических нагрузок выше, чем при преимущественно белковой диете, в 3 раза. Для этого содержание углеводов в продуктах питания увеличивают на 5-10% по сравнению с обычным содержанием белков, жиров и углеводов. При интенсивной физической нагрузке необходимо употреблять самый легкий в усвоении углевод-глюкозу. Постоянный прием сахара небольшими порциями в течении дня способствует более позднему наступлению утомления.</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3929090"/>
          </a:xfrm>
        </p:spPr>
        <p:txBody>
          <a:bodyPr>
            <a:normAutofit fontScale="62500" lnSpcReduction="20000"/>
          </a:bodyPr>
          <a:lstStyle/>
          <a:p>
            <a:r>
              <a:rPr lang="ru-RU" dirty="0" smtClean="0"/>
              <a:t>В гонных условиях организм испытывает потребность в повышенном в 2-3 раза по сравнению с обычной дозой количестве витаминов. Наиболее важны в этом случае витамины группы В (В12, В15, В1, В6). Они участвуют в окислительно-восстановительных процессах и способствуют поддержанию работоспособности организма на высоте. Благотворно влияют на перенос кислорода кровью витамины С, РР, </a:t>
            </a:r>
            <a:r>
              <a:rPr lang="ru-RU" dirty="0" err="1" smtClean="0"/>
              <a:t>фолиевая</a:t>
            </a:r>
            <a:r>
              <a:rPr lang="ru-RU" dirty="0" smtClean="0"/>
              <a:t> кислота. В рацион горных путешествий должны быть обязательно включены кислые продукты ( сухой чернослив, черносмородиновый напиток, лимонная и глютаминовая кислоты), которые уменьшают проявления горной болезни, способствуют приспособлению организма к большой высоте.</a:t>
            </a:r>
            <a:br>
              <a:rPr lang="ru-RU" dirty="0" smtClean="0"/>
            </a:br>
            <a:endParaRPr lang="ru-RU" dirty="0"/>
          </a:p>
        </p:txBody>
      </p:sp>
      <p:pic>
        <p:nvPicPr>
          <p:cNvPr id="4" name="Рисунок 3" descr="03.jpg"/>
          <p:cNvPicPr>
            <a:picLocks noChangeAspect="1"/>
          </p:cNvPicPr>
          <p:nvPr/>
        </p:nvPicPr>
        <p:blipFill>
          <a:blip r:embed="rId2"/>
          <a:stretch>
            <a:fillRect/>
          </a:stretch>
        </p:blipFill>
        <p:spPr>
          <a:xfrm>
            <a:off x="3786182" y="3286124"/>
            <a:ext cx="4532322" cy="3399242"/>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7472386" cy="5429288"/>
          </a:xfrm>
        </p:spPr>
        <p:txBody>
          <a:bodyPr>
            <a:normAutofit fontScale="47500" lnSpcReduction="20000"/>
          </a:bodyPr>
          <a:lstStyle/>
          <a:p>
            <a:r>
              <a:rPr lang="ru-RU" b="1" dirty="0" smtClean="0"/>
              <a:t>Пример питания в походах:</a:t>
            </a:r>
          </a:p>
          <a:p>
            <a:r>
              <a:rPr lang="ru-RU" b="1" dirty="0" smtClean="0"/>
              <a:t>Завтрак и ужин </a:t>
            </a:r>
            <a:r>
              <a:rPr lang="ru-RU" dirty="0" smtClean="0"/>
              <a:t>обычно готовятся на костре или горелке в любом походе. А вот с </a:t>
            </a:r>
            <a:r>
              <a:rPr lang="ru-RU" b="1" dirty="0" smtClean="0"/>
              <a:t>обедом</a:t>
            </a:r>
            <a:r>
              <a:rPr lang="ru-RU" dirty="0" smtClean="0"/>
              <a:t> разница есть. Если поход лёгкий, отдыхательного характера, то возможно днём сделать перерыв на обед в час-полтора, сварить полноценный суп или уху (если поход водный). В более сложном походе, ходового времени 6-8-10 часов в день, тратить столько времени на приготовление обеда — непозволительная роскошь. Да и отяжелеете от обильной еды, идти будет трудно. В этом случае имеет смысл на обед быстро вскипятить воду в джетбойлах, сделать чай и заварить быстрорастворимый супчик из пакетика прямо в кружки — не очень калорийно, но быстро усваивается. К нему дать каждому по бутерброду с высококалорийной, богатой жирами колбасой салями или салом. И по 50 грамм козинаков или шоколада — этого достаточно для восстановления сил.</a:t>
            </a:r>
          </a:p>
          <a:p>
            <a:r>
              <a:rPr lang="ru-RU" dirty="0" smtClean="0"/>
              <a:t>А иногда и воду вскипятить нет возможности, например, в технических альпинистских восхождениях, сложных лыжных походах. В этом случае придётся обойтись водой или чаем из термоса, орехами, шоколадом и бутербродами. </a:t>
            </a:r>
          </a:p>
          <a:p>
            <a:r>
              <a:rPr lang="ru-RU" dirty="0" smtClean="0"/>
              <a:t>По опыту, оптимальный стартовый вес рюкзака в пешегорном походе для мужчины — 15-20 килограммов. Для девушки — 12-16 килограммов. А это значит, что все продукты должны весить из расчёта </a:t>
            </a:r>
            <a:r>
              <a:rPr lang="ru-RU" b="1" dirty="0" smtClean="0"/>
              <a:t>3-5 кг на участника</a:t>
            </a:r>
            <a:r>
              <a:rPr lang="ru-RU" dirty="0" smtClean="0"/>
              <a:t>.</a:t>
            </a:r>
          </a:p>
          <a:p>
            <a:r>
              <a:rPr lang="ru-RU" dirty="0" smtClean="0"/>
              <a:t>Облегчить вес еды можно за счёт двух вещей:</a:t>
            </a:r>
          </a:p>
          <a:p>
            <a:pPr>
              <a:buNone/>
            </a:pPr>
            <a:r>
              <a:rPr lang="ru-RU" dirty="0" smtClean="0"/>
              <a:t>         -Грамотного выбора продуктов.</a:t>
            </a:r>
          </a:p>
          <a:p>
            <a:pPr>
              <a:buNone/>
            </a:pPr>
            <a:r>
              <a:rPr lang="ru-RU" dirty="0" smtClean="0"/>
              <a:t>         -Сушки тяжёлых продуктов перед походом.</a:t>
            </a:r>
          </a:p>
          <a:p>
            <a:pPr>
              <a:buNone/>
            </a:pPr>
            <a:r>
              <a:rPr lang="ru-RU" dirty="0" smtClean="0"/>
              <a:t> </a:t>
            </a:r>
          </a:p>
          <a:p>
            <a:endParaRPr lang="ru-RU" dirty="0" smtClean="0"/>
          </a:p>
          <a:p>
            <a:endParaRPr lang="ru-RU" dirty="0" smtClean="0"/>
          </a:p>
          <a:p>
            <a:endParaRPr lang="ru-RU" dirty="0" smtClean="0"/>
          </a:p>
          <a:p>
            <a:endParaRPr lang="ru-RU" dirty="0"/>
          </a:p>
        </p:txBody>
      </p:sp>
      <p:pic>
        <p:nvPicPr>
          <p:cNvPr id="4" name="Рисунок 3" descr="0494-005.jpg"/>
          <p:cNvPicPr>
            <a:picLocks noChangeAspect="1"/>
          </p:cNvPicPr>
          <p:nvPr/>
        </p:nvPicPr>
        <p:blipFill>
          <a:blip r:embed="rId2"/>
          <a:stretch>
            <a:fillRect/>
          </a:stretch>
        </p:blipFill>
        <p:spPr>
          <a:xfrm>
            <a:off x="5357818" y="4018363"/>
            <a:ext cx="3786182" cy="2839637"/>
          </a:xfrm>
          <a:prstGeom prst="rect">
            <a:avLst/>
          </a:prstGeom>
        </p:spPr>
      </p:pic>
      <p:sp>
        <p:nvSpPr>
          <p:cNvPr id="5" name="TextBox 4"/>
          <p:cNvSpPr txBox="1"/>
          <p:nvPr/>
        </p:nvSpPr>
        <p:spPr>
          <a:xfrm>
            <a:off x="0" y="4786322"/>
            <a:ext cx="2364750" cy="646331"/>
          </a:xfrm>
          <a:prstGeom prst="rect">
            <a:avLst/>
          </a:prstGeom>
          <a:noFill/>
        </p:spPr>
        <p:txBody>
          <a:bodyPr wrap="none" rtlCol="0">
            <a:spAutoFit/>
          </a:bodyPr>
          <a:lstStyle/>
          <a:p>
            <a:r>
              <a:rPr lang="ru-RU" b="1" dirty="0" smtClean="0">
                <a:solidFill>
                  <a:schemeClr val="bg1"/>
                </a:solidFill>
              </a:rPr>
              <a:t>ВАЖНО!:</a:t>
            </a:r>
          </a:p>
          <a:p>
            <a:r>
              <a:rPr lang="ru-RU" b="1" dirty="0" smtClean="0">
                <a:solidFill>
                  <a:schemeClr val="bg1"/>
                </a:solidFill>
              </a:rPr>
              <a:t>не забыть посуду)</a:t>
            </a:r>
            <a:endParaRPr lang="ru-RU" b="1" dirty="0">
              <a:solidFill>
                <a:schemeClr val="bg1"/>
              </a:solidFill>
            </a:endParaRPr>
          </a:p>
        </p:txBody>
      </p:sp>
      <p:pic>
        <p:nvPicPr>
          <p:cNvPr id="7" name="Рисунок 6" descr="maxresdefault.jpg"/>
          <p:cNvPicPr>
            <a:picLocks noChangeAspect="1"/>
          </p:cNvPicPr>
          <p:nvPr/>
        </p:nvPicPr>
        <p:blipFill>
          <a:blip r:embed="rId3" cstate="print"/>
          <a:stretch>
            <a:fillRect/>
          </a:stretch>
        </p:blipFill>
        <p:spPr>
          <a:xfrm>
            <a:off x="2214546" y="5000636"/>
            <a:ext cx="2666975" cy="150017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l="6675" t="32843" r="42273" b="26587"/>
          <a:stretch>
            <a:fillRect/>
          </a:stretch>
        </p:blipFill>
        <p:spPr bwMode="auto">
          <a:xfrm>
            <a:off x="0" y="714356"/>
            <a:ext cx="4429124" cy="3714776"/>
          </a:xfrm>
          <a:prstGeom prst="rect">
            <a:avLst/>
          </a:prstGeom>
          <a:noFill/>
          <a:ln w="9525">
            <a:noFill/>
            <a:miter lim="800000"/>
            <a:headEnd/>
            <a:tailEnd/>
          </a:ln>
          <a:effectLst/>
        </p:spPr>
      </p:pic>
      <p:sp>
        <p:nvSpPr>
          <p:cNvPr id="5" name="TextBox 4"/>
          <p:cNvSpPr txBox="1"/>
          <p:nvPr/>
        </p:nvSpPr>
        <p:spPr>
          <a:xfrm>
            <a:off x="0" y="214290"/>
            <a:ext cx="4669868" cy="369332"/>
          </a:xfrm>
          <a:prstGeom prst="rect">
            <a:avLst/>
          </a:prstGeom>
          <a:noFill/>
        </p:spPr>
        <p:txBody>
          <a:bodyPr wrap="none" rtlCol="0">
            <a:spAutoFit/>
          </a:bodyPr>
          <a:lstStyle/>
          <a:p>
            <a:r>
              <a:rPr lang="ru-RU" b="1" dirty="0" smtClean="0">
                <a:solidFill>
                  <a:srgbClr val="2BBD03"/>
                </a:solidFill>
              </a:rPr>
              <a:t>Примерное меню на несколько дней</a:t>
            </a:r>
            <a:r>
              <a:rPr lang="ru-RU" dirty="0" smtClean="0"/>
              <a:t>:</a:t>
            </a:r>
            <a:endParaRPr lang="ru-RU" dirty="0"/>
          </a:p>
        </p:txBody>
      </p:sp>
      <p:pic>
        <p:nvPicPr>
          <p:cNvPr id="2051" name="Picture 3"/>
          <p:cNvPicPr>
            <a:picLocks noChangeAspect="1" noChangeArrowheads="1"/>
          </p:cNvPicPr>
          <p:nvPr/>
        </p:nvPicPr>
        <p:blipFill>
          <a:blip r:embed="rId3"/>
          <a:srcRect l="6675" t="45876" r="43942" b="16682"/>
          <a:stretch>
            <a:fillRect/>
          </a:stretch>
        </p:blipFill>
        <p:spPr bwMode="auto">
          <a:xfrm>
            <a:off x="4429092" y="714356"/>
            <a:ext cx="4714908" cy="3714776"/>
          </a:xfrm>
          <a:prstGeom prst="rect">
            <a:avLst/>
          </a:prstGeom>
          <a:noFill/>
          <a:ln w="9525">
            <a:noFill/>
            <a:miter lim="800000"/>
            <a:headEnd/>
            <a:tailEnd/>
          </a:ln>
          <a:effectLst/>
        </p:spPr>
      </p:pic>
      <p:sp>
        <p:nvSpPr>
          <p:cNvPr id="9" name="TextBox 8"/>
          <p:cNvSpPr txBox="1"/>
          <p:nvPr/>
        </p:nvSpPr>
        <p:spPr>
          <a:xfrm>
            <a:off x="0" y="4500571"/>
            <a:ext cx="9144000" cy="1200329"/>
          </a:xfrm>
          <a:prstGeom prst="rect">
            <a:avLst/>
          </a:prstGeom>
          <a:noFill/>
        </p:spPr>
        <p:txBody>
          <a:bodyPr wrap="square" rtlCol="0">
            <a:spAutoFit/>
          </a:bodyPr>
          <a:lstStyle/>
          <a:p>
            <a:r>
              <a:rPr lang="ru-RU" b="1" dirty="0" smtClean="0">
                <a:solidFill>
                  <a:schemeClr val="bg1"/>
                </a:solidFill>
              </a:rPr>
              <a:t>Продукты</a:t>
            </a:r>
            <a:r>
              <a:rPr lang="ru-RU" b="1" dirty="0">
                <a:solidFill>
                  <a:schemeClr val="bg1"/>
                </a:solidFill>
              </a:rPr>
              <a:t>, которые весят больше всего, нужно съедать в первый день похода (в нашем примере в первый день парадное блюдо — лагман, в который идёт нерасчётливо взятый 100-граммовый пакетик томатной пасты</a:t>
            </a:r>
            <a:r>
              <a:rPr lang="ru-RU" b="1" dirty="0" smtClean="0">
                <a:solidFill>
                  <a:schemeClr val="bg1"/>
                </a:solidFill>
              </a:rPr>
              <a:t>). </a:t>
            </a:r>
            <a:endParaRPr lang="ru-RU" b="1"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3857652"/>
          </a:xfrm>
        </p:spPr>
        <p:txBody>
          <a:bodyPr>
            <a:normAutofit fontScale="77500" lnSpcReduction="20000"/>
          </a:bodyPr>
          <a:lstStyle/>
          <a:p>
            <a:r>
              <a:rPr lang="ru-RU" dirty="0" smtClean="0"/>
              <a:t>Воду для питья лучше всего кипятить или применять другие способы ее обеззараживания. Во время похода следует соблюдать водный режим: пить воду, как правило, только на привалах, а в пути утолять жажду, прополаскивая горло или делая один-два маленьких глотка из фляжки.</a:t>
            </a:r>
          </a:p>
          <a:p>
            <a:r>
              <a:rPr lang="ru-RU" dirty="0" smtClean="0"/>
              <a:t>Если говорить о мытье ,конечно, лучше мыться кипяченной водой , но если запасы иссякли ,старайтесь находить наиболее чистые родники , озёра. Но все-таки  не стоит пить эту воду</a:t>
            </a:r>
            <a:endParaRPr lang="ru-RU" dirty="0"/>
          </a:p>
        </p:txBody>
      </p:sp>
      <p:pic>
        <p:nvPicPr>
          <p:cNvPr id="4" name="Рисунок 3" descr="м.jpg"/>
          <p:cNvPicPr>
            <a:picLocks noChangeAspect="1"/>
          </p:cNvPicPr>
          <p:nvPr/>
        </p:nvPicPr>
        <p:blipFill>
          <a:blip r:embed="rId2"/>
          <a:stretch>
            <a:fillRect/>
          </a:stretch>
        </p:blipFill>
        <p:spPr>
          <a:xfrm>
            <a:off x="285720" y="3500438"/>
            <a:ext cx="4679200" cy="3118248"/>
          </a:xfrm>
          <a:prstGeom prst="rect">
            <a:avLst/>
          </a:prstGeom>
        </p:spPr>
      </p:pic>
      <p:pic>
        <p:nvPicPr>
          <p:cNvPr id="5" name="Рисунок 4" descr="в.jpg"/>
          <p:cNvPicPr>
            <a:picLocks noChangeAspect="1"/>
          </p:cNvPicPr>
          <p:nvPr/>
        </p:nvPicPr>
        <p:blipFill>
          <a:blip r:embed="rId3"/>
          <a:stretch>
            <a:fillRect/>
          </a:stretch>
        </p:blipFill>
        <p:spPr>
          <a:xfrm>
            <a:off x="5286380" y="3786190"/>
            <a:ext cx="3510640" cy="2338964"/>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a:bodyPr>
          <a:lstStyle/>
          <a:p>
            <a:r>
              <a:rPr lang="ru-RU" sz="2100" b="1" dirty="0" smtClean="0"/>
              <a:t>Профилактика травматизма и заболеваний в походе</a:t>
            </a:r>
            <a:endParaRPr lang="ru-RU" sz="2100" b="1" dirty="0"/>
          </a:p>
        </p:txBody>
      </p:sp>
      <p:sp>
        <p:nvSpPr>
          <p:cNvPr id="3" name="Содержимое 2"/>
          <p:cNvSpPr>
            <a:spLocks noGrp="1"/>
          </p:cNvSpPr>
          <p:nvPr>
            <p:ph idx="1"/>
          </p:nvPr>
        </p:nvSpPr>
        <p:spPr>
          <a:xfrm>
            <a:off x="457200" y="785794"/>
            <a:ext cx="8229600" cy="5669014"/>
          </a:xfrm>
        </p:spPr>
        <p:txBody>
          <a:bodyPr>
            <a:normAutofit/>
          </a:bodyPr>
          <a:lstStyle/>
          <a:p>
            <a:r>
              <a:rPr lang="ru-RU" sz="1600" dirty="0" smtClean="0"/>
              <a:t>Основой профилактики несчастных случаев и травм в туристском путешествии являются тщательная и планомерная </a:t>
            </a:r>
            <a:r>
              <a:rPr lang="ru-RU" sz="1600" b="1" dirty="0" smtClean="0"/>
              <a:t>подготовка к маршруту, воспитание в процессе тренировки высоких морально-волевых качеств.</a:t>
            </a:r>
            <a:r>
              <a:rPr lang="ru-RU" sz="1600" dirty="0" smtClean="0"/>
              <a:t/>
            </a:r>
            <a:br>
              <a:rPr lang="ru-RU" sz="1600" dirty="0" smtClean="0"/>
            </a:br>
            <a:r>
              <a:rPr lang="ru-RU" sz="1600" dirty="0" smtClean="0"/>
              <a:t>Каждый участник путешествия должен помнить, что </a:t>
            </a:r>
            <a:r>
              <a:rPr lang="ru-RU" sz="1600" b="1" dirty="0" smtClean="0"/>
              <a:t>травма</a:t>
            </a:r>
            <a:r>
              <a:rPr lang="ru-RU" sz="1600" dirty="0" smtClean="0"/>
              <a:t>, полученная кем-либо в походе, как правило, </a:t>
            </a:r>
            <a:r>
              <a:rPr lang="ru-RU" sz="1600" b="1" dirty="0" smtClean="0"/>
              <a:t>выводит из строя всю группу</a:t>
            </a:r>
            <a:r>
              <a:rPr lang="ru-RU" sz="1600" dirty="0" smtClean="0"/>
              <a:t>. Оказание помощи, транспортировка пострадавшего занимают много времени, и продолжение путешествия в некоторых случаях оказывается невозможным: истекает срок отпуска, а с ним и возможность хорошо и полезно отдохнуть.</a:t>
            </a:r>
            <a:br>
              <a:rPr lang="ru-RU" sz="1600" dirty="0" smtClean="0"/>
            </a:br>
            <a:r>
              <a:rPr lang="ru-RU" sz="1600" dirty="0" smtClean="0"/>
              <a:t>Большинство травм чаще происходит на сложных участках пути в связи с тем, что общефизическая или техническая подготовка туриста оказывается недостаточной. Другими </a:t>
            </a:r>
            <a:r>
              <a:rPr lang="ru-RU" sz="1600" b="1" dirty="0" smtClean="0"/>
              <a:t>причинами травматизма могут быть</a:t>
            </a:r>
            <a:r>
              <a:rPr lang="ru-RU" sz="1600" dirty="0" smtClean="0"/>
              <a:t>: </a:t>
            </a:r>
            <a:r>
              <a:rPr lang="ru-RU" sz="1600" i="1" dirty="0" smtClean="0"/>
              <a:t>неудовлетворительная подготовка мест для проведения тренировочных занятий, неправильный подбор снаряжения и одежды для туристского похода, нарушение элементарных правил дисциплины во время тренировок и особенно на маршруте, пренебрежение медицинским осмотром до путешествия.</a:t>
            </a:r>
            <a:endParaRPr lang="ru-RU" sz="1600"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5000660" cy="6169080"/>
          </a:xfrm>
        </p:spPr>
        <p:txBody>
          <a:bodyPr>
            <a:normAutofit fontScale="32500" lnSpcReduction="20000"/>
          </a:bodyPr>
          <a:lstStyle/>
          <a:p>
            <a:pPr>
              <a:buNone/>
            </a:pPr>
            <a:r>
              <a:rPr lang="ru-RU" dirty="0" smtClean="0"/>
              <a:t>- </a:t>
            </a:r>
            <a:r>
              <a:rPr lang="ru-RU" sz="3700" dirty="0" smtClean="0"/>
              <a:t>Наиболее частыми повреждениями в пешеходном туризме могут быть </a:t>
            </a:r>
            <a:r>
              <a:rPr lang="ru-RU" sz="3700" b="1" dirty="0" smtClean="0"/>
              <a:t>ушибы, растяжение связок, потертости и опрелости ног, ожоги.</a:t>
            </a:r>
            <a:r>
              <a:rPr lang="ru-RU" sz="3700" dirty="0" smtClean="0"/>
              <a:t/>
            </a:r>
            <a:br>
              <a:rPr lang="ru-RU" sz="3700" dirty="0" smtClean="0"/>
            </a:br>
            <a:r>
              <a:rPr lang="ru-RU" sz="3700" dirty="0" smtClean="0"/>
              <a:t>Для предупреждения потертостей ног следует заблаговременно подобрать обувь и хорошо разносить ее. В походе необходимо регулярно следить за чистотой ног, а в период движения обязательно надевать шерстяные носки . Придя на бивуак, следует вымыть ноги, надеть более легкую обувь, а если позволяет местность, то походить босиком.</a:t>
            </a:r>
          </a:p>
          <a:p>
            <a:pPr>
              <a:buNone/>
            </a:pPr>
            <a:endParaRPr lang="ru-RU" sz="3700" dirty="0" smtClean="0"/>
          </a:p>
          <a:p>
            <a:pPr>
              <a:buNone/>
            </a:pPr>
            <a:r>
              <a:rPr lang="ru-RU" sz="3700" dirty="0" smtClean="0"/>
              <a:t>-Туристы, имеющие тонкую и нежную кожу на ногах, должны в план предпоходной тренировки включать ходьбу босиком. Лицам, которые страдают повышенной потливостью, рекомендуется до начала путешествия обратиться за советом к врачу-дерматологу.</a:t>
            </a:r>
            <a:br>
              <a:rPr lang="ru-RU" sz="3700" dirty="0" smtClean="0"/>
            </a:br>
            <a:r>
              <a:rPr lang="ru-RU" sz="3700" dirty="0" smtClean="0"/>
              <a:t>Чтобы избежать потертостей в области спины, надо правильно уложить рюкзак. К спине следует положить спальный мешок или одеяло, палатку. На дно рюкзака укладывают тяжелые вещи (консервные банки), а затем более легкие и те, которые могут понадобиться во время перехода (хлеб, аптечка). В процессе тренировки туриста-пешеходника необходимо отработать элементы передвижения с рюкзаком. Преодолевая трудные участки пути с рюкзаком, когда резко смещается центр тяжести тела, плохо тренированный турист может упасть, при этом возможны ушибы и растяжения. Немаловажную роль в походе играют так называемые «мелочи»— умение открывать консервные банки, разжигать костер, рубить дрова и т. д.</a:t>
            </a:r>
            <a:endParaRPr lang="ru-RU" sz="3700" dirty="0"/>
          </a:p>
        </p:txBody>
      </p:sp>
      <p:pic>
        <p:nvPicPr>
          <p:cNvPr id="4" name="Рисунок 3" descr="-.jpg"/>
          <p:cNvPicPr>
            <a:picLocks noChangeAspect="1"/>
          </p:cNvPicPr>
          <p:nvPr/>
        </p:nvPicPr>
        <p:blipFill>
          <a:blip r:embed="rId2"/>
          <a:stretch>
            <a:fillRect/>
          </a:stretch>
        </p:blipFill>
        <p:spPr>
          <a:xfrm>
            <a:off x="5643570" y="3071810"/>
            <a:ext cx="3500430" cy="2000264"/>
          </a:xfrm>
          <a:prstGeom prst="rect">
            <a:avLst/>
          </a:prstGeom>
        </p:spPr>
      </p:pic>
      <p:pic>
        <p:nvPicPr>
          <p:cNvPr id="5" name="Рисунок 4" descr="ноги.jpg"/>
          <p:cNvPicPr>
            <a:picLocks noChangeAspect="1"/>
          </p:cNvPicPr>
          <p:nvPr/>
        </p:nvPicPr>
        <p:blipFill>
          <a:blip r:embed="rId3"/>
          <a:stretch>
            <a:fillRect/>
          </a:stretch>
        </p:blipFill>
        <p:spPr>
          <a:xfrm>
            <a:off x="5429256" y="571480"/>
            <a:ext cx="3405189" cy="2317561"/>
          </a:xfrm>
          <a:prstGeom prst="rect">
            <a:avLst/>
          </a:prstGeom>
        </p:spPr>
      </p:pic>
      <p:pic>
        <p:nvPicPr>
          <p:cNvPr id="6" name="Рисунок 5" descr="связки.jpg"/>
          <p:cNvPicPr>
            <a:picLocks noChangeAspect="1"/>
          </p:cNvPicPr>
          <p:nvPr/>
        </p:nvPicPr>
        <p:blipFill>
          <a:blip r:embed="rId4"/>
          <a:stretch>
            <a:fillRect/>
          </a:stretch>
        </p:blipFill>
        <p:spPr>
          <a:xfrm>
            <a:off x="0" y="5143512"/>
            <a:ext cx="7000892" cy="137917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98" y="0"/>
            <a:ext cx="9644098" cy="785794"/>
          </a:xfrm>
        </p:spPr>
        <p:txBody>
          <a:bodyPr>
            <a:noAutofit/>
          </a:bodyPr>
          <a:lstStyle/>
          <a:p>
            <a:pPr algn="ctr"/>
            <a:r>
              <a:rPr lang="ru-RU" sz="1800" b="1" dirty="0" smtClean="0"/>
              <a:t>Система гигиенического обеспечения туристических походов</a:t>
            </a:r>
            <a:endParaRPr lang="ru-RU" sz="1800" b="1" dirty="0"/>
          </a:p>
        </p:txBody>
      </p:sp>
      <p:sp>
        <p:nvSpPr>
          <p:cNvPr id="3" name="Содержимое 2"/>
          <p:cNvSpPr>
            <a:spLocks noGrp="1"/>
          </p:cNvSpPr>
          <p:nvPr>
            <p:ph idx="1"/>
          </p:nvPr>
        </p:nvSpPr>
        <p:spPr>
          <a:xfrm>
            <a:off x="428596" y="714356"/>
            <a:ext cx="8715404" cy="2786082"/>
          </a:xfrm>
        </p:spPr>
        <p:txBody>
          <a:bodyPr>
            <a:noAutofit/>
          </a:bodyPr>
          <a:lstStyle/>
          <a:p>
            <a:r>
              <a:rPr lang="ru-RU" sz="1600" dirty="0" smtClean="0"/>
              <a:t> </a:t>
            </a:r>
            <a:r>
              <a:rPr lang="ru-RU" sz="1600" b="1" dirty="0" smtClean="0"/>
              <a:t>Туризм</a:t>
            </a:r>
            <a:r>
              <a:rPr lang="ru-RU" sz="1600" dirty="0" smtClean="0"/>
              <a:t> – наиболее эффективное средство удовлетворения рекреационных потребностей, так как он сочетает различные виды рекреации – оздоровление, познание, восстановление сил. </a:t>
            </a:r>
            <a:r>
              <a:rPr lang="ru-RU" sz="1600" b="1" dirty="0" smtClean="0"/>
              <a:t>Туризм</a:t>
            </a:r>
            <a:r>
              <a:rPr lang="ru-RU" sz="1600" dirty="0" smtClean="0"/>
              <a:t> – составная часть здравоохранения, физической культуры, средство духовного, культурного и социального развития личности. Туризм решает важные задачи физического воспитания, развивая у занимающихся качества двигательной деятельности: выносливость, силу, ловкость, воспитывает смелость, настойчивость, умение ориентироваться в сложной или новой обстановке.</a:t>
            </a:r>
            <a:r>
              <a:rPr lang="ru-RU" sz="1600" b="1" dirty="0" smtClean="0"/>
              <a:t> Туризм </a:t>
            </a:r>
            <a:r>
              <a:rPr lang="ru-RU" sz="1600" dirty="0" smtClean="0"/>
              <a:t>– это форма активного отдыха и закаливание организма к неблагоприятным факторам внешней среды. Туристский поход – это разновидность путешествия с активными способами передвижения (пешком, на лыжах, на велосипеде, на гребных судах). Согласно цели, туристские походы подразделяются на оздоровительные (учебно-оздоровительные) и спортивные (учебно-спортивные</a:t>
            </a:r>
            <a:r>
              <a:rPr lang="ru-RU" sz="1600" i="1" dirty="0" smtClean="0"/>
              <a:t>). Спортивные туристские походы – это походы с активными способами передвижения, маршруты которых включают минимально требуемое количество классифицированных участков (КУ) определенной категории трудности при соответствующих установленных правилами параметрах протяженности маршрута и продолжительности похода.</a:t>
            </a:r>
            <a:r>
              <a:rPr lang="ru-RU" sz="1600" dirty="0" smtClean="0"/>
              <a:t> </a:t>
            </a:r>
          </a:p>
          <a:p>
            <a:endParaRPr lang="ru-RU" sz="1600" dirty="0" smtClean="0"/>
          </a:p>
          <a:p>
            <a:endParaRPr lang="ru-RU" sz="1600" dirty="0"/>
          </a:p>
        </p:txBody>
      </p:sp>
      <p:pic>
        <p:nvPicPr>
          <p:cNvPr id="7" name="Рисунок 6" descr="Самостоятельный-туризм.jpg"/>
          <p:cNvPicPr>
            <a:picLocks noChangeAspect="1"/>
          </p:cNvPicPr>
          <p:nvPr/>
        </p:nvPicPr>
        <p:blipFill>
          <a:blip r:embed="rId2"/>
          <a:stretch>
            <a:fillRect/>
          </a:stretch>
        </p:blipFill>
        <p:spPr>
          <a:xfrm>
            <a:off x="5143504" y="5126282"/>
            <a:ext cx="2928926" cy="173171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2852"/>
            <a:ext cx="9144000" cy="6715148"/>
          </a:xfrm>
        </p:spPr>
        <p:txBody>
          <a:bodyPr>
            <a:noAutofit/>
          </a:bodyPr>
          <a:lstStyle/>
          <a:p>
            <a:r>
              <a:rPr lang="ru-RU" sz="1400" b="1" dirty="0" smtClean="0">
                <a:solidFill>
                  <a:srgbClr val="2BBD03"/>
                </a:solidFill>
              </a:rPr>
              <a:t>Профилактика некоторых заболеваний.</a:t>
            </a:r>
            <a:r>
              <a:rPr lang="ru-RU" sz="1400" dirty="0" smtClean="0"/>
              <a:t/>
            </a:r>
            <a:br>
              <a:rPr lang="ru-RU" sz="1400" dirty="0" smtClean="0"/>
            </a:br>
            <a:r>
              <a:rPr lang="ru-RU" sz="1400" dirty="0" smtClean="0"/>
              <a:t>Пренебрежение элементарными правилами личной гигиены и несоблюдение некоторых защитных мероприятий в туристском походе могут привести* к заболеванию острыми</a:t>
            </a:r>
            <a:br>
              <a:rPr lang="ru-RU" sz="1400" dirty="0" smtClean="0"/>
            </a:br>
            <a:r>
              <a:rPr lang="ru-RU" sz="1400" dirty="0" smtClean="0"/>
              <a:t>кишечными и инфекционными болезнями. Болезнетворные микробы могут попасть в организм человека вместе с пищей и водой (дизентерия, брюшной тиф), через поврежденную кожу и слизистые (столбняк, сибирская язва) или при укусе некоторых насекомых и животных (сыпной тиф, энцефалит, бешенство).</a:t>
            </a:r>
            <a:br>
              <a:rPr lang="ru-RU" sz="1400" dirty="0" smtClean="0"/>
            </a:br>
            <a:r>
              <a:rPr lang="ru-RU" sz="1400" dirty="0" smtClean="0"/>
              <a:t>Конечно, основой предупреждения подобных заболеваний является соблюдение правил личной гигиены, которые можно свести к следующему:</a:t>
            </a:r>
            <a:br>
              <a:rPr lang="ru-RU" sz="1400" dirty="0" smtClean="0"/>
            </a:br>
            <a:r>
              <a:rPr lang="ru-RU" sz="1400" b="1" dirty="0" smtClean="0"/>
              <a:t>1) </a:t>
            </a:r>
            <a:r>
              <a:rPr lang="ru-RU" sz="1400" dirty="0" smtClean="0"/>
              <a:t>постоянно следить за чистотой рук, регулярно срезать ногти;</a:t>
            </a:r>
            <a:br>
              <a:rPr lang="ru-RU" sz="1400" dirty="0" smtClean="0"/>
            </a:br>
            <a:r>
              <a:rPr lang="ru-RU" sz="1400" b="1" dirty="0" smtClean="0"/>
              <a:t>2) </a:t>
            </a:r>
            <a:r>
              <a:rPr lang="ru-RU" sz="1400" dirty="0" smtClean="0"/>
              <a:t>воду употреблять только в кипяченом виде (особенно путешествуя вблизи населенных мест);</a:t>
            </a:r>
            <a:br>
              <a:rPr lang="ru-RU" sz="1400" dirty="0" smtClean="0"/>
            </a:br>
            <a:r>
              <a:rPr lang="ru-RU" sz="1400" b="1" dirty="0" smtClean="0"/>
              <a:t>3) </a:t>
            </a:r>
            <a:r>
              <a:rPr lang="ru-RU" sz="1400" dirty="0" smtClean="0"/>
              <a:t>все продукты, приобретенные на маршруте у местного населения, употреблять в пищу после термической обработки, овощи и фрукты тщательно мыть, а при возможности ошпаривать кипятком;</a:t>
            </a:r>
            <a:br>
              <a:rPr lang="ru-RU" sz="1400" dirty="0" smtClean="0"/>
            </a:br>
            <a:r>
              <a:rPr lang="ru-RU" sz="1400" b="1" dirty="0" smtClean="0"/>
              <a:t>4) </a:t>
            </a:r>
            <a:r>
              <a:rPr lang="ru-RU" sz="1400" dirty="0" smtClean="0"/>
              <a:t>после приема пищи личную и общественную посуду тщательно мыть, так как в остатках пищи могут усиленно размножаться микробы;</a:t>
            </a:r>
            <a:br>
              <a:rPr lang="ru-RU" sz="1400" dirty="0" smtClean="0"/>
            </a:br>
            <a:r>
              <a:rPr lang="ru-RU" sz="1400" b="1" dirty="0" smtClean="0"/>
              <a:t>5) </a:t>
            </a:r>
            <a:r>
              <a:rPr lang="ru-RU" sz="1400" dirty="0" smtClean="0"/>
              <a:t>по мере возможности не использовать для ночлега частные дома, а останавливаться на бивуак в гостиницах, приютах, школах или в палатке;</a:t>
            </a:r>
            <a:br>
              <a:rPr lang="ru-RU" sz="1400" dirty="0" smtClean="0"/>
            </a:br>
            <a:r>
              <a:rPr lang="ru-RU" sz="1400" b="1" dirty="0" smtClean="0"/>
              <a:t>6) </a:t>
            </a:r>
            <a:r>
              <a:rPr lang="ru-RU" sz="1400" dirty="0" smtClean="0"/>
              <a:t>при появлении таких признаков заболевания, как понос или повышенная температура, заболевший должен питаться отдельно.</a:t>
            </a:r>
          </a:p>
          <a:p>
            <a:r>
              <a:rPr lang="ru-RU" sz="1400" dirty="0" smtClean="0"/>
              <a:t/>
            </a:r>
            <a:br>
              <a:rPr lang="ru-RU" sz="1400" dirty="0" smtClean="0"/>
            </a:br>
            <a:r>
              <a:rPr lang="ru-RU" sz="1400" dirty="0" smtClean="0"/>
              <a:t>В настоящее время медицина располагает вакцинами, которые предупреждают очень многие заболевания. Поэтому, планируя многодневное туристское путешествие, следует обратиться в районную или городскую санитарно-эпидемиологическую станцию. Работники этих учреждений подскажут, против каких заболеваний надо провести профилактические прививки в зависимости от района намеченного маршрута. Прививки против таких заболеваний, как столбняк, дизентерия, тиф, можно сделать на здравпункте по месту работы или учебы, а также в поликлинике по месту жительства. Эти прививки обязательны каждому туристу.</a:t>
            </a:r>
            <a:br>
              <a:rPr lang="ru-RU" sz="1400" dirty="0" smtClean="0"/>
            </a:br>
            <a:endParaRPr lang="ru-RU" sz="1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357166"/>
            <a:ext cx="9144000" cy="6097642"/>
          </a:xfrm>
        </p:spPr>
        <p:txBody>
          <a:bodyPr>
            <a:normAutofit fontScale="47500" lnSpcReduction="20000"/>
          </a:bodyPr>
          <a:lstStyle/>
          <a:p>
            <a:r>
              <a:rPr lang="ru-RU" b="1" dirty="0" smtClean="0">
                <a:solidFill>
                  <a:srgbClr val="2BBD03"/>
                </a:solidFill>
              </a:rPr>
              <a:t>Самомассаж.</a:t>
            </a:r>
            <a:r>
              <a:rPr lang="ru-RU" dirty="0" smtClean="0"/>
              <a:t/>
            </a:r>
            <a:br>
              <a:rPr lang="ru-RU" dirty="0" smtClean="0"/>
            </a:br>
            <a:r>
              <a:rPr lang="ru-RU" dirty="0" smtClean="0"/>
              <a:t>Самомассаж — простое и доступное мероприятие, которое может проводиться в любом туристском путешествии. Применение его направлено на устранение утомления и восстановление сил. Кроме того, улучшается питание мышц. Ускорение оттока лимфы способствует более быстрому выведению из организма продуктов распада, которые образуются при усиленной физической нагрузке. Воздействуя через периферические нервные окончания в коже на центральную нервную систему, самомассаж улучшает общий тонус организма.</a:t>
            </a:r>
            <a:br>
              <a:rPr lang="ru-RU" dirty="0" smtClean="0"/>
            </a:br>
            <a:r>
              <a:rPr lang="ru-RU" dirty="0" smtClean="0"/>
              <a:t>Для практического применения достаточно изучить и применять несколько основных приемов массажа: поглаживание, разминание, растирание и вибрация.</a:t>
            </a:r>
            <a:br>
              <a:rPr lang="ru-RU" dirty="0" smtClean="0"/>
            </a:br>
            <a:r>
              <a:rPr lang="ru-RU" b="1" dirty="0" smtClean="0"/>
              <a:t>Поглаживание</a:t>
            </a:r>
            <a:r>
              <a:rPr lang="ru-RU" dirty="0" smtClean="0"/>
              <a:t> — наиболее простой прием массажа — выполняется концами пальцев, ладонью, тыльной поверхностью пальцев. Этим приемом обычно начинается и заканчивается массаж. Легкие движения кисти в спокойном ритме должны быть направлены в сторону туловища.</a:t>
            </a:r>
            <a:br>
              <a:rPr lang="ru-RU" dirty="0" smtClean="0"/>
            </a:br>
            <a:r>
              <a:rPr lang="ru-RU" b="1" dirty="0" smtClean="0"/>
              <a:t>Разминание </a:t>
            </a:r>
            <a:r>
              <a:rPr lang="ru-RU" dirty="0" smtClean="0"/>
              <a:t>воздействует преимущественно на мышечную систему. Этот прием состоит в захватывании, оттягивании, перетирании, сдавливании тканей. Разминание должно проводиться в медленном темпе и не вызывать болевых ощущений.</a:t>
            </a:r>
            <a:br>
              <a:rPr lang="ru-RU" dirty="0" smtClean="0"/>
            </a:br>
            <a:r>
              <a:rPr lang="ru-RU" b="1" dirty="0" smtClean="0"/>
              <a:t>Растирание </a:t>
            </a:r>
            <a:r>
              <a:rPr lang="ru-RU" dirty="0" smtClean="0"/>
              <a:t>— более энергичный прием, чем поглаживание. Оно состоит в передвижении, смещении и растяжении тканей со значительным давлением при сдвигании кожи.</a:t>
            </a:r>
            <a:br>
              <a:rPr lang="ru-RU" dirty="0" smtClean="0"/>
            </a:br>
            <a:r>
              <a:rPr lang="ru-RU" b="1" dirty="0" smtClean="0"/>
              <a:t>Вибрация </a:t>
            </a:r>
            <a:r>
              <a:rPr lang="ru-RU" dirty="0" smtClean="0"/>
              <a:t>— прием, который включает похлопывание, сотрясение, встряхивание и т. д.</a:t>
            </a:r>
            <a:br>
              <a:rPr lang="ru-RU" dirty="0" smtClean="0"/>
            </a:br>
            <a:r>
              <a:rPr lang="ru-RU" dirty="0" smtClean="0"/>
              <a:t>Все приемы самомассажа надо проводить в спокойном темпе. Массируемые участки тканей должны находиться в расслабленном состоянии.</a:t>
            </a:r>
          </a:p>
          <a:p>
            <a:r>
              <a:rPr lang="ru-RU" dirty="0" smtClean="0"/>
              <a:t/>
            </a:r>
            <a:br>
              <a:rPr lang="ru-RU" dirty="0" smtClean="0"/>
            </a:br>
            <a:r>
              <a:rPr lang="ru-RU" dirty="0" smtClean="0"/>
              <a:t>Самомассаж можно проводить во время привала в течение 4—5 минут, повторяя все приемы по нескольку раз. Большую пользу туристу окажет массаж, когда по ходу движения возникает нагрузка на отдельные группы мышц (подъем или спуск на крутых склонах). Незаменимым средством быстрого восстановления работоспособности является массаж у туристов — водников и велосипедистов.</a:t>
            </a:r>
            <a:br>
              <a:rPr lang="ru-RU" dirty="0" smtClean="0"/>
            </a:br>
            <a:r>
              <a:rPr lang="ru-RU" dirty="0" smtClean="0"/>
              <a:t>Самомассаж надо проводить чистыми руками, чтобы не внести в кожу инфекцию. Гнойничковые высыпания на коже являются противопоказанием для проведения самомассажа, так как в этом случае он вместо пользы может принести большой вред.</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0"/>
            <a:ext cx="5143536" cy="6454808"/>
          </a:xfrm>
        </p:spPr>
        <p:txBody>
          <a:bodyPr>
            <a:normAutofit fontScale="92500"/>
          </a:bodyPr>
          <a:lstStyle/>
          <a:p>
            <a:r>
              <a:rPr lang="ru-RU" sz="1600" dirty="0" smtClean="0"/>
              <a:t>При организации и проведении пешеходных туристских походов необходимо соблюдать ряд положений, многие из которых имеют </a:t>
            </a:r>
            <a:r>
              <a:rPr lang="ru-RU" sz="1600" b="1" dirty="0" smtClean="0"/>
              <a:t>важное гигиеническое значение. </a:t>
            </a:r>
          </a:p>
          <a:p>
            <a:r>
              <a:rPr lang="ru-RU" sz="1600" dirty="0" smtClean="0"/>
              <a:t>Подготовка к туристскому походу проводится </a:t>
            </a:r>
            <a:r>
              <a:rPr lang="ru-RU" sz="1600" b="1" dirty="0" smtClean="0"/>
              <a:t>руководителем группы </a:t>
            </a:r>
            <a:r>
              <a:rPr lang="ru-RU" sz="1600" dirty="0" smtClean="0"/>
              <a:t>совместно </a:t>
            </a:r>
            <a:r>
              <a:rPr lang="ru-RU" sz="1600" b="1" dirty="0" smtClean="0"/>
              <a:t>с медицинским персоналом</a:t>
            </a:r>
            <a:r>
              <a:rPr lang="ru-RU" sz="1600" dirty="0" smtClean="0"/>
              <a:t> и осуществляется по плану, в котором учитываются </a:t>
            </a:r>
            <a:r>
              <a:rPr lang="ru-RU" sz="1600" i="1" dirty="0" smtClean="0"/>
              <a:t>задачи похода, состав групп, маршрут и календарь похода, необходимое снаряжение, одежда и обувь, организация питания и др.</a:t>
            </a:r>
          </a:p>
          <a:p>
            <a:r>
              <a:rPr lang="ru-RU" sz="1600" dirty="0" smtClean="0"/>
              <a:t>Основные задачи туристских походов – здоровый отдых и закаливание организма, знакомство с природой родного края, посещение исторических мест и др.</a:t>
            </a:r>
          </a:p>
          <a:p>
            <a:r>
              <a:rPr lang="ru-RU" sz="1600" dirty="0" smtClean="0"/>
              <a:t>При подборе </a:t>
            </a:r>
            <a:r>
              <a:rPr lang="ru-RU" sz="1600" b="1" dirty="0" smtClean="0"/>
              <a:t>группы учитывают возрастной состав, уровень физической подготовки и состояние здоровья туристов</a:t>
            </a:r>
            <a:r>
              <a:rPr lang="ru-RU" sz="1600" dirty="0" smtClean="0"/>
              <a:t>. Маршрут похода </a:t>
            </a:r>
            <a:r>
              <a:rPr lang="ru-RU" sz="1600" b="1" dirty="0" smtClean="0"/>
              <a:t>разрабатывается в зависимости от задач и длительности похода, состава группы и местных условий</a:t>
            </a:r>
            <a:r>
              <a:rPr lang="ru-RU" sz="1600" dirty="0" smtClean="0"/>
              <a:t>. Руководители похода должны получить от органов здравоохранения сведения о санитарно-эпидемиологической обстановке по пути следования. В календарном плане похода намечается, в какое время и где будут находиться туристы.</a:t>
            </a:r>
            <a:endParaRPr lang="ru-RU" sz="1600" b="1" dirty="0"/>
          </a:p>
        </p:txBody>
      </p:sp>
      <p:pic>
        <p:nvPicPr>
          <p:cNvPr id="4" name="Рисунок 3" descr="konsultatsiya-vracha.jpg"/>
          <p:cNvPicPr>
            <a:picLocks noChangeAspect="1"/>
          </p:cNvPicPr>
          <p:nvPr/>
        </p:nvPicPr>
        <p:blipFill>
          <a:blip r:embed="rId2"/>
          <a:stretch>
            <a:fillRect/>
          </a:stretch>
        </p:blipFill>
        <p:spPr>
          <a:xfrm>
            <a:off x="5429256" y="571480"/>
            <a:ext cx="3143240" cy="1610415"/>
          </a:xfrm>
          <a:prstGeom prst="rect">
            <a:avLst/>
          </a:prstGeom>
        </p:spPr>
      </p:pic>
      <p:pic>
        <p:nvPicPr>
          <p:cNvPr id="7" name="Рисунок 6" descr="3bcb089d4c193e8305ca87e9694f23c7.jpg"/>
          <p:cNvPicPr>
            <a:picLocks noChangeAspect="1"/>
          </p:cNvPicPr>
          <p:nvPr/>
        </p:nvPicPr>
        <p:blipFill>
          <a:blip r:embed="rId3" cstate="print"/>
          <a:stretch>
            <a:fillRect/>
          </a:stretch>
        </p:blipFill>
        <p:spPr>
          <a:xfrm>
            <a:off x="6215074" y="2571744"/>
            <a:ext cx="2507111" cy="1571622"/>
          </a:xfrm>
          <a:prstGeom prst="rect">
            <a:avLst/>
          </a:prstGeom>
        </p:spPr>
      </p:pic>
      <p:pic>
        <p:nvPicPr>
          <p:cNvPr id="8" name="Рисунок 7" descr="depositphotos_91460252-stock-illustration-people-generations-at-different-ages.jpg"/>
          <p:cNvPicPr>
            <a:picLocks noChangeAspect="1"/>
          </p:cNvPicPr>
          <p:nvPr/>
        </p:nvPicPr>
        <p:blipFill>
          <a:blip r:embed="rId4"/>
          <a:stretch>
            <a:fillRect/>
          </a:stretch>
        </p:blipFill>
        <p:spPr>
          <a:xfrm>
            <a:off x="5572132" y="4357694"/>
            <a:ext cx="2928938" cy="231386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85728"/>
            <a:ext cx="8472518" cy="4643470"/>
          </a:xfrm>
        </p:spPr>
        <p:txBody>
          <a:bodyPr>
            <a:normAutofit fontScale="55000" lnSpcReduction="20000"/>
          </a:bodyPr>
          <a:lstStyle/>
          <a:p>
            <a:r>
              <a:rPr lang="ru-RU" dirty="0" smtClean="0"/>
              <a:t>При определении режима похода учитываются общегигиенические положения и обеспечивается </a:t>
            </a:r>
            <a:r>
              <a:rPr lang="ru-RU" b="1" dirty="0" smtClean="0"/>
              <a:t>рациональное чередование работы и отдыха, а также постепенное увеличение нагрузки</a:t>
            </a:r>
            <a:r>
              <a:rPr lang="ru-RU" dirty="0" smtClean="0"/>
              <a:t>. В летнее время поход желательно начинать утром и в 12–13 ч устраивать большой привал. В 16–17 ч, когда снижается температура воздуха, поход следует продолжить. Для привалов и туристского лагеря выбираются сухие места, защищенные от ветра и пыли, желательно ближе к источникам воды. Лучше всего располагаться на опушке леса недалеко от речки или ручья.</a:t>
            </a:r>
          </a:p>
          <a:p>
            <a:r>
              <a:rPr lang="ru-RU" dirty="0" smtClean="0"/>
              <a:t>Общая продолжительность движения в день – около 6 ходовых часов. В начале похода темп движения, как правило, несколько замедленный. В конце каждого часа необходимо делать остановки на 10–15 мин и снимать рюкзаки. Перед большим привалом в конце дневного перехода скорость передвижения снижают.</a:t>
            </a:r>
          </a:p>
          <a:p>
            <a:r>
              <a:rPr lang="ru-RU" dirty="0" smtClean="0"/>
              <a:t>Во время многодневных походов устраиваются дни отдыха (дневки). На них отводится одна четвертая часть времени всего похода. В начале и в конце похода дневки рекомендуется устраивать чаще. Дни отдыха надо использовать для краеведческой работы, прогулок, занятий спортом, сбора ягод и грибов и др.</a:t>
            </a:r>
            <a:endParaRPr lang="ru-RU" dirty="0"/>
          </a:p>
        </p:txBody>
      </p:sp>
      <p:pic>
        <p:nvPicPr>
          <p:cNvPr id="4" name="Рисунок 3" descr="Igra-v-karty.jpg"/>
          <p:cNvPicPr>
            <a:picLocks noChangeAspect="1"/>
          </p:cNvPicPr>
          <p:nvPr/>
        </p:nvPicPr>
        <p:blipFill>
          <a:blip r:embed="rId2"/>
          <a:stretch>
            <a:fillRect/>
          </a:stretch>
        </p:blipFill>
        <p:spPr>
          <a:xfrm>
            <a:off x="5357818" y="4214818"/>
            <a:ext cx="3453160" cy="2285992"/>
          </a:xfrm>
          <a:prstGeom prst="rect">
            <a:avLst/>
          </a:prstGeom>
        </p:spPr>
      </p:pic>
      <p:pic>
        <p:nvPicPr>
          <p:cNvPr id="6" name="Рисунок 5" descr="Prival-na-skolone-gory.jpg"/>
          <p:cNvPicPr>
            <a:picLocks noChangeAspect="1"/>
          </p:cNvPicPr>
          <p:nvPr/>
        </p:nvPicPr>
        <p:blipFill>
          <a:blip r:embed="rId3"/>
          <a:stretch>
            <a:fillRect/>
          </a:stretch>
        </p:blipFill>
        <p:spPr>
          <a:xfrm>
            <a:off x="571472" y="4500570"/>
            <a:ext cx="3048000" cy="2066544"/>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0"/>
            <a:ext cx="8643998" cy="6454808"/>
          </a:xfrm>
        </p:spPr>
        <p:txBody>
          <a:bodyPr>
            <a:normAutofit/>
          </a:bodyPr>
          <a:lstStyle/>
          <a:p>
            <a:endParaRPr lang="ru-RU" sz="2000" b="1" i="1" dirty="0" smtClean="0">
              <a:solidFill>
                <a:srgbClr val="FFFF00"/>
              </a:solidFill>
            </a:endParaRPr>
          </a:p>
          <a:p>
            <a:r>
              <a:rPr lang="ru-RU" sz="2000" b="1" i="1" dirty="0" smtClean="0">
                <a:solidFill>
                  <a:srgbClr val="FFFF00"/>
                </a:solidFill>
              </a:rPr>
              <a:t>Личная гигиена туристов</a:t>
            </a:r>
            <a:r>
              <a:rPr lang="ru-RU" sz="2000" dirty="0" smtClean="0"/>
              <a:t> — важнейшее средство профилактики заболеваний, сохранения бодрости и хорошего настроения. </a:t>
            </a:r>
          </a:p>
          <a:p>
            <a:endParaRPr lang="ru-RU" sz="2000" dirty="0" smtClean="0"/>
          </a:p>
          <a:p>
            <a:r>
              <a:rPr lang="ru-RU" sz="2000" dirty="0" smtClean="0"/>
              <a:t>Соблюдение элементарных правил гигиены в туристическом походе гарантирует успешное завершение всего мероприятия, как в однодневном так и в многодневном путешествии. Личная гигиена – это не только соблюдение чистоты тела, лица, одежды и обуви туриста, но и его снаряжения, культура поведения и забота о здоровье своих товарищей. Поэтому личная гигиена неотделима от рационального образа жизни вообще, тем более в походных условиях, а сознательное соблюдение ее правил – наиболее верная основа профилактики болезней и сохранения здоровья.</a:t>
            </a:r>
            <a:br>
              <a:rPr lang="ru-RU" sz="2000" dirty="0" smtClean="0"/>
            </a:br>
            <a:r>
              <a:rPr lang="ru-RU" sz="2000" dirty="0" smtClean="0"/>
              <a:t/>
            </a:r>
            <a:br>
              <a:rPr lang="ru-RU" sz="2000" dirty="0" smtClean="0"/>
            </a:br>
            <a:endParaRPr lang="ru-RU"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0"/>
            <a:ext cx="9001156" cy="6572224"/>
          </a:xfrm>
        </p:spPr>
        <p:txBody>
          <a:bodyPr>
            <a:noAutofit/>
          </a:bodyPr>
          <a:lstStyle/>
          <a:p>
            <a:r>
              <a:rPr lang="ru-RU" sz="1600" dirty="0" smtClean="0"/>
              <a:t>Прежде всего – это </a:t>
            </a:r>
            <a:r>
              <a:rPr lang="ru-RU" sz="1600" b="1" dirty="0" smtClean="0"/>
              <a:t>гигиена кожи</a:t>
            </a:r>
            <a:r>
              <a:rPr lang="ru-RU" sz="1600" dirty="0" smtClean="0"/>
              <a:t>, что очень важно для туриста</a:t>
            </a:r>
            <a:r>
              <a:rPr lang="ru-RU" sz="1600" b="1" dirty="0" smtClean="0"/>
              <a:t>. Соблюдение чистоты тела – основное правило личной гигиены</a:t>
            </a:r>
            <a:r>
              <a:rPr lang="ru-RU" sz="1600" dirty="0" smtClean="0"/>
              <a:t>. Прежде всего это чистота лица, рук, ног мест усиленного потоотделения. Туристу это особенно важно, так как очень часто ему приходится быть в тех местах, где существует значительное количество незаметной для глаз пыли. В лесу или в поле может быть не очень чисто. В озере вода бывает далеко не стерильной. Все это лишний раз говорит о необходимости строго соблюдать гигиену в турпоходе. Человеку в походе, особенно при переменной погоде или в путешествии по местности с резкими перепадами температуры, приходится иногда в буквальном смысле здорово попотеть. Что же, это не вредно, даже во многих случаях полезно, однако людям, склонным к потливости, следует учесть заранее такую возможность </a:t>
            </a:r>
            <a:r>
              <a:rPr lang="ru-RU" sz="1600" b="1" dirty="0" smtClean="0"/>
              <a:t>и запастись дополнительной одеждой</a:t>
            </a:r>
            <a:r>
              <a:rPr lang="ru-RU" sz="1600" dirty="0" smtClean="0"/>
              <a:t>, дабы при последующем остывании тела избежать переохлаждения, не простудиться</a:t>
            </a:r>
            <a:r>
              <a:rPr lang="ru-RU" sz="1600" b="1" dirty="0" smtClean="0"/>
              <a:t>. При повышении потливости ног</a:t>
            </a:r>
            <a:r>
              <a:rPr lang="ru-RU" sz="1600" dirty="0" smtClean="0"/>
              <a:t>, что в походе, особенно длительном, крайне неприятно, избавляются от такого неудобства следующим образом: </a:t>
            </a:r>
            <a:r>
              <a:rPr lang="ru-RU" sz="1600" b="1" dirty="0" smtClean="0"/>
              <a:t>после мытья ног теплой водой с мылом, обтирают их влажной салфеткой и слегка припудривают область пальцев сверху и снизу, а также и подошву стопы заранее приготовленным порошком уротропина. Затем надевают чистые сухие носки и не снимают их в течении пяти-шести часов. Эту процедуру повторяют через 2-3 дня еще два раза.</a:t>
            </a:r>
            <a:r>
              <a:rPr lang="ru-RU" sz="1600" dirty="0" smtClean="0"/>
              <a:t/>
            </a:r>
            <a:br>
              <a:rPr lang="ru-RU" sz="1600" dirty="0" smtClean="0"/>
            </a:br>
            <a:r>
              <a:rPr lang="ru-RU" sz="1600" dirty="0" smtClean="0"/>
              <a:t/>
            </a:r>
            <a:br>
              <a:rPr lang="ru-RU" sz="1600" dirty="0" smtClean="0"/>
            </a:br>
            <a:endParaRPr lang="ru-RU" sz="1600" dirty="0"/>
          </a:p>
        </p:txBody>
      </p:sp>
      <p:pic>
        <p:nvPicPr>
          <p:cNvPr id="4" name="Рисунок 3" descr="13706520x5201.jpg"/>
          <p:cNvPicPr>
            <a:picLocks noChangeAspect="1"/>
          </p:cNvPicPr>
          <p:nvPr/>
        </p:nvPicPr>
        <p:blipFill>
          <a:blip r:embed="rId2"/>
          <a:stretch>
            <a:fillRect/>
          </a:stretch>
        </p:blipFill>
        <p:spPr>
          <a:xfrm>
            <a:off x="4962162" y="4643447"/>
            <a:ext cx="3943726" cy="2214554"/>
          </a:xfrm>
          <a:prstGeom prst="rect">
            <a:avLst/>
          </a:prstGeom>
        </p:spPr>
      </p:pic>
      <p:pic>
        <p:nvPicPr>
          <p:cNvPr id="5" name="Рисунок 4" descr="DSC_0441.JPG"/>
          <p:cNvPicPr>
            <a:picLocks noChangeAspect="1"/>
          </p:cNvPicPr>
          <p:nvPr/>
        </p:nvPicPr>
        <p:blipFill>
          <a:blip r:embed="rId3" cstate="print"/>
          <a:stretch>
            <a:fillRect/>
          </a:stretch>
        </p:blipFill>
        <p:spPr>
          <a:xfrm>
            <a:off x="0" y="4786322"/>
            <a:ext cx="3143272" cy="228599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0"/>
            <a:ext cx="7929618" cy="6715148"/>
          </a:xfrm>
        </p:spPr>
        <p:txBody>
          <a:bodyPr>
            <a:normAutofit/>
          </a:bodyPr>
          <a:lstStyle/>
          <a:p>
            <a:endParaRPr lang="ru-RU" sz="1400" dirty="0" smtClean="0"/>
          </a:p>
          <a:p>
            <a:r>
              <a:rPr lang="ru-RU" sz="1400" dirty="0" smtClean="0"/>
              <a:t>На привалах необходимо </a:t>
            </a:r>
            <a:r>
              <a:rPr lang="ru-RU" sz="1400" b="1" dirty="0" smtClean="0"/>
              <a:t>осматривать кожу ног, обрабатывать трещины, царапины, потертости йодом или зеленкой</a:t>
            </a:r>
            <a:r>
              <a:rPr lang="ru-RU" sz="1400" dirty="0" smtClean="0"/>
              <a:t>. На следующий день перед началом движения нужно вновь смазать травмированные места и заклеить их лейкопластырем. Это поможет избежать усугубления травмы. Если позволяют условия, на больших и малых привалах необходимо снять ботинки и шерстяные носки, с тем чтобы дать ногам отдохнуть.</a:t>
            </a:r>
          </a:p>
          <a:p>
            <a:endParaRPr lang="ru-RU" sz="1400" dirty="0" smtClean="0"/>
          </a:p>
          <a:p>
            <a:r>
              <a:rPr lang="ru-RU" sz="1400" dirty="0" smtClean="0"/>
              <a:t>Перед походом ноги следует в течение нескольких дней обрабатывать жидкостями, выпускающимися для профилактики потливости. К ним относится </a:t>
            </a:r>
            <a:r>
              <a:rPr lang="ru-RU" sz="1400" dirty="0" err="1" smtClean="0"/>
              <a:t>формидрон</a:t>
            </a:r>
            <a:r>
              <a:rPr lang="ru-RU" sz="1400" dirty="0" smtClean="0"/>
              <a:t>  (смесь формалина со спиртом и одеколоном). Для этой же цели применяется порошок, состоящий из трех частей салициловой, десяти частей борной кислоты и восьми частей талька. Особенно тщательно нужно обрабатывать ступни и межпальцевые промежутки.</a:t>
            </a:r>
          </a:p>
          <a:p>
            <a:endParaRPr lang="ru-RU" sz="1400" dirty="0" smtClean="0"/>
          </a:p>
          <a:p>
            <a:r>
              <a:rPr lang="ru-RU" sz="1400" dirty="0" smtClean="0"/>
              <a:t>После дневного перехода нужно вымыть ноги с мылом и надеть чистые носки.</a:t>
            </a:r>
          </a:p>
          <a:p>
            <a:endParaRPr lang="ru-RU" sz="1400" dirty="0"/>
          </a:p>
        </p:txBody>
      </p:sp>
      <p:pic>
        <p:nvPicPr>
          <p:cNvPr id="4" name="Рисунок 3" descr="unnamed.jpg"/>
          <p:cNvPicPr>
            <a:picLocks noChangeAspect="1"/>
          </p:cNvPicPr>
          <p:nvPr/>
        </p:nvPicPr>
        <p:blipFill>
          <a:blip r:embed="rId2"/>
          <a:stretch>
            <a:fillRect/>
          </a:stretch>
        </p:blipFill>
        <p:spPr>
          <a:xfrm>
            <a:off x="3643306" y="3786190"/>
            <a:ext cx="4876800" cy="284797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214290"/>
            <a:ext cx="4786346" cy="4572000"/>
          </a:xfrm>
        </p:spPr>
        <p:txBody>
          <a:bodyPr>
            <a:noAutofit/>
          </a:bodyPr>
          <a:lstStyle/>
          <a:p>
            <a:r>
              <a:rPr lang="ru-RU" sz="1400" dirty="0" smtClean="0"/>
              <a:t>Следует регулярно стричь ногти на руках и ногах. Под ногтями может скапливаться грязь, что приводит к воспалению ногтевого ложа.</a:t>
            </a:r>
          </a:p>
          <a:p>
            <a:r>
              <a:rPr lang="ru-RU" sz="1400" dirty="0" smtClean="0"/>
              <a:t>Во избежание гнойничковых заболеваний тело необходимо на вечернем привале обмывать водой с мылом и надевать чистое белье.</a:t>
            </a:r>
          </a:p>
          <a:p>
            <a:endParaRPr lang="ru-RU" sz="1400" dirty="0" smtClean="0"/>
          </a:p>
          <a:p>
            <a:r>
              <a:rPr lang="ru-RU" sz="1400" dirty="0" smtClean="0"/>
              <a:t>На дневных больших привалах желательно систематически стирать белье, чистить верхнюю одежду, освобождая ее от пыли, следить за целостью обуви и стелек. Нельзя сушить обувь у костра, так как кожа обуви теряет гибкость, затвердевает и может натирать кожу ног.</a:t>
            </a:r>
          </a:p>
          <a:p>
            <a:endParaRPr lang="ru-RU" sz="1400" dirty="0" smtClean="0"/>
          </a:p>
          <a:p>
            <a:r>
              <a:rPr lang="ru-RU" sz="1400" dirty="0" smtClean="0"/>
              <a:t>Уход за кожей лица, шеи и ушей предусматривает защиту ее от солнечных ожогов, мороза, ветра. Летом для походов головной убор выбирается с полями, обеспечивающими защиту кожи лица, шеи и ушей от солнца. Лицо и губы смазывают кремами типа «</a:t>
            </a:r>
            <a:r>
              <a:rPr lang="ru-RU" sz="1400" dirty="0" err="1" smtClean="0"/>
              <a:t>Нивея</a:t>
            </a:r>
            <a:r>
              <a:rPr lang="ru-RU" sz="1400" dirty="0" smtClean="0"/>
              <a:t>», «Щит» и т. д. Детским кремом можно смазывать места потертостей — паховые, анальные складки и др.</a:t>
            </a:r>
            <a:endParaRPr lang="ru-RU" sz="1400" dirty="0"/>
          </a:p>
        </p:txBody>
      </p:sp>
      <p:pic>
        <p:nvPicPr>
          <p:cNvPr id="6" name="Рисунок 5" descr="cut-nails.jpg"/>
          <p:cNvPicPr>
            <a:picLocks noChangeAspect="1"/>
          </p:cNvPicPr>
          <p:nvPr/>
        </p:nvPicPr>
        <p:blipFill>
          <a:blip r:embed="rId2"/>
          <a:stretch>
            <a:fillRect/>
          </a:stretch>
        </p:blipFill>
        <p:spPr>
          <a:xfrm>
            <a:off x="5286380" y="214290"/>
            <a:ext cx="3331754" cy="1990723"/>
          </a:xfrm>
          <a:prstGeom prst="rect">
            <a:avLst/>
          </a:prstGeom>
        </p:spPr>
      </p:pic>
      <p:pic>
        <p:nvPicPr>
          <p:cNvPr id="7" name="Рисунок 6" descr="15.jpg_q50.jpg"/>
          <p:cNvPicPr>
            <a:picLocks noChangeAspect="1"/>
          </p:cNvPicPr>
          <p:nvPr/>
        </p:nvPicPr>
        <p:blipFill>
          <a:blip r:embed="rId3"/>
          <a:stretch>
            <a:fillRect/>
          </a:stretch>
        </p:blipFill>
        <p:spPr>
          <a:xfrm>
            <a:off x="5143504" y="4786298"/>
            <a:ext cx="2071702" cy="2071702"/>
          </a:xfrm>
          <a:prstGeom prst="rect">
            <a:avLst/>
          </a:prstGeom>
        </p:spPr>
      </p:pic>
      <p:pic>
        <p:nvPicPr>
          <p:cNvPr id="4" name="Рисунок 3" descr="стирка.jpg"/>
          <p:cNvPicPr>
            <a:picLocks noChangeAspect="1"/>
          </p:cNvPicPr>
          <p:nvPr/>
        </p:nvPicPr>
        <p:blipFill>
          <a:blip r:embed="rId4" cstate="print"/>
          <a:srcRect l="7480" t="3150" r="7480" b="3675"/>
          <a:stretch>
            <a:fillRect/>
          </a:stretch>
        </p:blipFill>
        <p:spPr>
          <a:xfrm>
            <a:off x="5823041" y="2285992"/>
            <a:ext cx="3320959" cy="272913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115328" cy="661176"/>
          </a:xfrm>
        </p:spPr>
        <p:txBody>
          <a:bodyPr>
            <a:noAutofit/>
          </a:bodyPr>
          <a:lstStyle/>
          <a:p>
            <a:r>
              <a:rPr lang="ru-RU" sz="2000" b="1" dirty="0" smtClean="0"/>
              <a:t>Требования к одежде , обуви, снаряжению в походе</a:t>
            </a:r>
            <a:endParaRPr lang="ru-RU" sz="2000" b="1" dirty="0"/>
          </a:p>
        </p:txBody>
      </p:sp>
      <p:sp>
        <p:nvSpPr>
          <p:cNvPr id="3" name="Содержимое 2"/>
          <p:cNvSpPr>
            <a:spLocks noGrp="1"/>
          </p:cNvSpPr>
          <p:nvPr>
            <p:ph idx="1"/>
          </p:nvPr>
        </p:nvSpPr>
        <p:spPr>
          <a:xfrm>
            <a:off x="457200" y="500042"/>
            <a:ext cx="8229600" cy="5954766"/>
          </a:xfrm>
        </p:spPr>
        <p:txBody>
          <a:bodyPr>
            <a:normAutofit/>
          </a:bodyPr>
          <a:lstStyle/>
          <a:p>
            <a:r>
              <a:rPr lang="ru-RU" sz="1900" dirty="0" smtClean="0"/>
              <a:t>Одежда, обувь и снаряжение подбираются с учетом времени года, климатических и погодных условий, состава группы и продолжительности похода.</a:t>
            </a:r>
          </a:p>
          <a:p>
            <a:r>
              <a:rPr lang="ru-RU" sz="1900" dirty="0" smtClean="0"/>
              <a:t>Одежда туриста должна быть легкой, теплой и предохранять от непогоды. В ее комплект в зависимости от погоды входят: трикотажное белье, специальный туристский или обычный тренировочный костюм, ковбойка, шорты, свитер, плащ-накидка с капюшоном, шерстяные и трикотажные носки. Во всех случаях обязателен головной убор.</a:t>
            </a:r>
          </a:p>
          <a:p>
            <a:r>
              <a:rPr lang="ru-RU" sz="1800" dirty="0" smtClean="0"/>
              <a:t>Лучшая обувь для похода – туристские ботинки. Можно также применять кеды или лыжные ботинки. Обувь должна быть на один-два номера больше повседневной и обязательно хорошо разношена. Даже в теплую погоду рекомендуется вкладывать стельку в обувь и надевать две пары носков.</a:t>
            </a: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166</TotalTime>
  <Words>1801</Words>
  <Application>Microsoft Office PowerPoint</Application>
  <PresentationFormat>Экран (4:3)</PresentationFormat>
  <Paragraphs>63</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Яркая</vt:lpstr>
      <vt:lpstr>Система гигиенического обеспечения в туризме</vt:lpstr>
      <vt:lpstr>Система гигиенического обеспечения туристических походов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Требования к одежде , обуви, снаряжению в походе</vt:lpstr>
      <vt:lpstr>Презентация PowerPoint</vt:lpstr>
      <vt:lpstr>Презентация PowerPoint</vt:lpstr>
      <vt:lpstr>Организация питания и водоснабжения</vt:lpstr>
      <vt:lpstr>Презентация PowerPoint</vt:lpstr>
      <vt:lpstr>Презентация PowerPoint</vt:lpstr>
      <vt:lpstr>Презентация PowerPoint</vt:lpstr>
      <vt:lpstr>Презентация PowerPoint</vt:lpstr>
      <vt:lpstr>Презентация PowerPoint</vt:lpstr>
      <vt:lpstr>Профилактика травматизма и заболеваний в походе</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Система гигиенического обеспечения в туризме</dc:title>
  <dc:creator>15122019</dc:creator>
  <cp:lastModifiedBy>aebondarenko</cp:lastModifiedBy>
  <cp:revision>18</cp:revision>
  <dcterms:created xsi:type="dcterms:W3CDTF">2020-12-06T16:20:26Z</dcterms:created>
  <dcterms:modified xsi:type="dcterms:W3CDTF">2021-02-26T12:13:17Z</dcterms:modified>
</cp:coreProperties>
</file>